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86158-E1A0-0299-9658-C49B019DE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8372B6-0583-F2A8-79E2-3DFC38CB14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D3EF-2FD1-FA1C-F48B-1EE84417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6024D-9D31-CED6-6D24-38DF5DE0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FADE2-E77E-C05E-E37D-2B8D62C7D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2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6D39-9A17-39CB-1849-453B349F8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31FF5-63F0-8B20-A624-52E5F2854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6BEA1-7224-99A0-440E-5021C47F2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A115A-C27F-FB49-BA8F-49F2F78A3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B4E89-2DC3-4A6A-7340-AF27D3AEA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2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5407C3-2C73-4020-A974-70CD00131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9026B-65B5-4E67-69E2-3144EB3B63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C3393-81B9-9767-75D4-07C363A5F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A1ED6-0929-84C8-630E-075FF1BC2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7AB77-27FC-9DF2-1FB9-CF8F6574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9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F5A4A-3C20-77C0-D59C-C63FF874D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89193-53AC-19FC-17C6-F25E6B159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EB5EE-66DC-9B01-A7C8-2B593E284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B873F-DB4B-04C4-F3D6-DD1A8A991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78B1E-D583-B2BB-4191-5E7040540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4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9E02-C7B9-836E-4DD3-6E410666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AC408-B3BF-E318-E4CC-B83FEB97D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A8EF3-C560-7DA4-88A8-42FDA02D7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907FC-4504-BF62-DFA3-F2AA82098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A8532-922B-D164-8B15-C7E96F0D1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4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94629-A82E-880B-E7DF-564700720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C07C6-8FF5-B288-B655-378E0BE81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7B3682-6CC0-1103-5B35-481BB8C352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658D5-D7E1-BF0C-ADEF-D6289FA28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63BA1C-BFCF-9063-192D-1DB79F77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5AD89-6074-3D4C-3BC1-AE542E74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66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BFDE7-17FC-30BE-7295-1B104256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C85FB-8FC4-24B5-EAAE-599390F71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FEB111-BF3A-C486-79E8-388503B39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D323AD-7D95-92AE-57FC-B2205F1D6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FDC2C3-7ED9-0698-ABBF-3A672AA77F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26D5B5-B6A1-36BC-3E75-48617DD0F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6B2515-7AE3-AC33-BB44-22DC1A24E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E991C6-3928-1CDF-0CC2-6FF5C4E81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8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CAFA7-2ED5-6541-DDA7-C0D3CE71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923029-CACC-23B8-5062-219AF68D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D4F25-EBB2-5962-32FD-699307D8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D7E38-40D6-7839-D31E-03ED9A882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6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AEBCEF-B0BF-85DB-D1BC-5DE1C09CD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7B3F3C-794D-4EE3-822E-7ABE6259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7E211-AD55-ADAB-0590-E0B158A9E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1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A2227-C400-5D72-7788-C62374806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981B4-7540-5F43-E0F8-BF5236499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17D0C-CEDF-81C9-D66E-E1819630E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9AB5A-6560-1803-E50E-F6A05C2D9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85063-EC30-36BB-DAC3-118735B72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00933-3526-FB40-039D-66F650EDE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7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1DF50-CC89-014F-AF07-33943345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934418-AEB2-6C0E-F581-C496F8B1C7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7B720-F359-87FB-A2BF-0D615F8A9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4EB46-65F9-66C4-12A8-1D72C7D2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990E4-E227-82C8-AE00-7E42D1BC4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F283A5-D73F-C35B-028B-81BC4A100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52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D03ED4-CF54-D69F-8059-BF7CE7628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1015E-7820-C9EC-D4D4-DB2F94622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BD95A-43DF-2674-85CB-39F8F14B7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33F95-DEC4-4549-9090-EE64C975B677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A9EA8-36EE-7D06-8AE4-B1BA164EA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B9146-ABDC-761D-93CB-A1EBFCC3A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C8232-2F66-4846-A40D-108718E85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9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2CC5-1F82-85AB-F082-8DE7E575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07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SDG “6GHz </a:t>
            </a:r>
            <a:r>
              <a:rPr lang="en-US" dirty="0" err="1"/>
              <a:t>eirp</a:t>
            </a:r>
            <a:r>
              <a:rPr lang="en-US" dirty="0"/>
              <a:t>” on </a:t>
            </a:r>
            <a:r>
              <a:rPr lang="en-US" i="1" dirty="0"/>
              <a:t>resolves</a:t>
            </a:r>
            <a:r>
              <a:rPr lang="en-US" dirty="0"/>
              <a:t> 2.1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Summary of proposed masks </a:t>
            </a:r>
          </a:p>
        </p:txBody>
      </p:sp>
    </p:spTree>
    <p:extLst>
      <p:ext uri="{BB962C8B-B14F-4D97-AF65-F5344CB8AC3E}">
        <p14:creationId xmlns:p14="http://schemas.microsoft.com/office/powerpoint/2010/main" val="403912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1E44CB-D3F1-481E-E94C-21B56B108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60049"/>
              </p:ext>
            </p:extLst>
          </p:nvPr>
        </p:nvGraphicFramePr>
        <p:xfrm>
          <a:off x="245177" y="556952"/>
          <a:ext cx="11492396" cy="5527963"/>
        </p:xfrm>
        <a:graphic>
          <a:graphicData uri="http://schemas.openxmlformats.org/drawingml/2006/table">
            <a:tbl>
              <a:tblPr firstRow="1" firstCol="1" bandRow="1"/>
              <a:tblGrid>
                <a:gridCol w="2783624">
                  <a:extLst>
                    <a:ext uri="{9D8B030D-6E8A-4147-A177-3AD203B41FA5}">
                      <a16:colId xmlns:a16="http://schemas.microsoft.com/office/drawing/2014/main" val="2525952301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382848331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270090581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004297616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2425562006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2255264825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65065456"/>
                    </a:ext>
                  </a:extLst>
                </a:gridCol>
              </a:tblGrid>
              <a:tr h="1316178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Vertical angle measurement window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GB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θ</a:t>
                      </a:r>
                      <a:r>
                        <a:rPr lang="en-GB" sz="1100" b="0" i="1" baseline="-250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≤ θ &lt; </a:t>
                      </a:r>
                      <a:r>
                        <a:rPr lang="en-GB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θ</a:t>
                      </a:r>
                      <a:r>
                        <a:rPr lang="en-GB" sz="1100" b="0" i="1" baseline="-250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</a:t>
                      </a:r>
                      <a:b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(vertical angle θ above horizon)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endParaRPr lang="en-SE" sz="11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endParaRPr lang="en-SE" sz="11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278892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≤ θ &lt; 5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6.4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806776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≤ θ &lt; 10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-0.7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487193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&lt; 15</a:t>
                      </a:r>
                      <a:r>
                        <a:rPr lang="en-GB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SE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-4.3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6314587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&lt; 20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-6.4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021018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&lt; 25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SE" altLang="zh-CN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-9.2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535838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&lt; 30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  <a:defRPr/>
                      </a:pPr>
                      <a:endParaRPr lang="en-S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  <a:defRPr/>
                      </a:pPr>
                      <a:endParaRPr lang="en-S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  <a:defRPr/>
                      </a:pPr>
                      <a:endParaRPr lang="en-S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02829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&lt; 60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-13.8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4575895"/>
                  </a:ext>
                </a:extLst>
              </a:tr>
              <a:tr h="296291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 θ ≤ 90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</a:t>
                      </a:r>
                      <a:endParaRPr lang="en-SE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4190" algn="l"/>
                          <a:tab pos="756285" algn="l"/>
                          <a:tab pos="1008380" algn="l"/>
                          <a:tab pos="1260475" algn="l"/>
                          <a:tab pos="180340" algn="l"/>
                          <a:tab pos="504190" algn="l"/>
                          <a:tab pos="540385" algn="l"/>
                          <a:tab pos="756285" algn="l"/>
                          <a:tab pos="900430" algn="l"/>
                          <a:tab pos="100838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ru-RU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GB" sz="1100" b="1" kern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SE" sz="11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SE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-20.7</a:t>
                      </a:r>
                      <a:endParaRPr lang="en-SE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328562"/>
                  </a:ext>
                </a:extLst>
              </a:tr>
              <a:tr h="1841457">
                <a:tc gridSpan="7">
                  <a:txBody>
                    <a:bodyPr/>
                    <a:lstStyle/>
                    <a:p>
                      <a:pPr hangingPunct="0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endParaRPr lang="en-SE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hangingPunct="0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endParaRPr lang="en-SE" sz="9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hangingPunct="0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88085" algn="l"/>
                          <a:tab pos="180340" algn="l"/>
                          <a:tab pos="540385" algn="l"/>
                          <a:tab pos="900430" algn="l"/>
                          <a:tab pos="1188085" algn="l"/>
                          <a:tab pos="1260475" algn="l"/>
                          <a:tab pos="1620520" algn="l"/>
                          <a:tab pos="1980565" algn="l"/>
                          <a:tab pos="2340610" algn="l"/>
                        </a:tabLst>
                      </a:pPr>
                      <a:endParaRPr lang="en-SE" sz="9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1756590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BB96A9A-1C70-284C-833A-3AFF9D21E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252827"/>
              </p:ext>
            </p:extLst>
          </p:nvPr>
        </p:nvGraphicFramePr>
        <p:xfrm>
          <a:off x="3028801" y="556953"/>
          <a:ext cx="8708772" cy="1271847"/>
        </p:xfrm>
        <a:graphic>
          <a:graphicData uri="http://schemas.openxmlformats.org/drawingml/2006/table">
            <a:tbl>
              <a:tblPr firstRow="1" firstCol="1" bandRow="1"/>
              <a:tblGrid>
                <a:gridCol w="1451462">
                  <a:extLst>
                    <a:ext uri="{9D8B030D-6E8A-4147-A177-3AD203B41FA5}">
                      <a16:colId xmlns:a16="http://schemas.microsoft.com/office/drawing/2014/main" val="172820483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1839075882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594067667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667735007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3584558005"/>
                    </a:ext>
                  </a:extLst>
                </a:gridCol>
                <a:gridCol w="1451462">
                  <a:extLst>
                    <a:ext uri="{9D8B030D-6E8A-4147-A177-3AD203B41FA5}">
                      <a16:colId xmlns:a16="http://schemas.microsoft.com/office/drawing/2014/main" val="895065674"/>
                    </a:ext>
                  </a:extLst>
                </a:gridCol>
              </a:tblGrid>
              <a:tr h="12718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>
                          <a:tab pos="1188085" algn="l"/>
                        </a:tabLst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Japan and</a:t>
                      </a:r>
                      <a:r>
                        <a:rPr lang="zh-CN" alt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CN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New Zealand/101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>
                          <a:tab pos="1188085" algn="l"/>
                        </a:tabLst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RCC/85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ATU/87</a:t>
                      </a:r>
                    </a:p>
                    <a:p>
                      <a:pPr algn="ctr" hangingPunct="0">
                        <a:spcBef>
                          <a:spcPts val="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ASMG/100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altLang="zh-CN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China, Indonesia, Singapore and </a:t>
                      </a:r>
                      <a:r>
                        <a:rPr lang="en-US" altLang="zh-CN" sz="11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etc</a:t>
                      </a:r>
                      <a:r>
                        <a:rPr lang="en-US" altLang="zh-CN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(10 countries in total)/128,161,181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>
                          <a:tab pos="1188085" algn="l"/>
                        </a:tabLst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CEPT/65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187798" rtl="0" eaLnBrk="1" latinLnBrk="0" hangingPunct="0">
                        <a:spcBef>
                          <a:spcPts val="400"/>
                        </a:spcBef>
                        <a:spcAft>
                          <a:spcPts val="400"/>
                        </a:spcAft>
                        <a:tabLst>
                          <a:tab pos="1188085" algn="l"/>
                        </a:tabLs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Samoa/201</a:t>
                      </a: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177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92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69DD23E-3BF1-5728-BCDD-A1E080CF3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366712"/>
            <a:ext cx="9182100" cy="612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774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8D3958B-775E-CC59-D310-796A8D293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105" y="1213658"/>
            <a:ext cx="8639695" cy="4445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11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F831484C5AD743928A8E928A2BAEA2" ma:contentTypeVersion="" ma:contentTypeDescription="Create a new document." ma:contentTypeScope="" ma:versionID="d9bb56580edfcd24f805ed365ce096b7">
  <xsd:schema xmlns:xsd="http://www.w3.org/2001/XMLSchema" xmlns:xs="http://www.w3.org/2001/XMLSchema" xmlns:p="http://schemas.microsoft.com/office/2006/metadata/properties" xmlns:ns2="4c6a61cb-1973-4fc6-92ae-f4d7a4471404" xmlns:ns3="98dc1465-9744-441a-8442-ea2ae26060c5" targetNamespace="http://schemas.microsoft.com/office/2006/metadata/properties" ma:root="true" ma:fieldsID="4b5b471d49cb616303e938141e6c22ab" ns2:_="" ns3:_="">
    <xsd:import namespace="4c6a61cb-1973-4fc6-92ae-f4d7a4471404"/>
    <xsd:import namespace="98dc1465-9744-441a-8442-ea2ae26060c5"/>
    <xsd:element name="properties">
      <xsd:complexType>
        <xsd:sequence>
          <xsd:element name="documentManagement">
            <xsd:complexType>
              <xsd:all>
                <xsd:element ref="ns2:Comme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6a61cb-1973-4fc6-92ae-f4d7a4471404" elementFormDefault="qualified">
    <xsd:import namespace="http://schemas.microsoft.com/office/2006/documentManagement/types"/>
    <xsd:import namespace="http://schemas.microsoft.com/office/infopath/2007/PartnerControls"/>
    <xsd:element name="Comments" ma:index="8" nillable="true" ma:displayName="Comments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dc1465-9744-441a-8442-ea2ae26060c5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4c6a61cb-1973-4fc6-92ae-f4d7a4471404" xsi:nil="true"/>
  </documentManagement>
</p:properties>
</file>

<file path=customXml/itemProps1.xml><?xml version="1.0" encoding="utf-8"?>
<ds:datastoreItem xmlns:ds="http://schemas.openxmlformats.org/officeDocument/2006/customXml" ds:itemID="{7D8F4A23-9110-4589-ABD2-56FB8C88D865}"/>
</file>

<file path=customXml/itemProps2.xml><?xml version="1.0" encoding="utf-8"?>
<ds:datastoreItem xmlns:ds="http://schemas.openxmlformats.org/officeDocument/2006/customXml" ds:itemID="{05DC5746-20C7-49BB-857C-0D5CB3C20E5D}"/>
</file>

<file path=customXml/itemProps3.xml><?xml version="1.0" encoding="utf-8"?>
<ds:datastoreItem xmlns:ds="http://schemas.openxmlformats.org/officeDocument/2006/customXml" ds:itemID="{EFC6708E-6BB9-436D-A50A-D64E80F2BA81}"/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174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SDG “6GHz eirp” on resolves 2.1  Summary of proposed masks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Rauno Ruismaki (Nokia)</dc:creator>
  <cp:lastModifiedBy>Rauno Ruismaki (Nokia)</cp:lastModifiedBy>
  <cp:revision>13</cp:revision>
  <dcterms:created xsi:type="dcterms:W3CDTF">2023-11-28T18:34:01Z</dcterms:created>
  <dcterms:modified xsi:type="dcterms:W3CDTF">2023-11-29T11:01:50Z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1701066681</vt:lpwstr>
  </property>
  <property fmtid="{D5CDD505-2E9C-101B-9397-08002B2CF9AE}" pid="6" name="ContentTypeId">
    <vt:lpwstr>0x010100A6F831484C5AD743928A8E928A2BAEA2</vt:lpwstr>
  </property>
</Properties>
</file>