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57" r:id="rId4"/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09" autoAdjust="0"/>
    <p:restoredTop sz="93447" autoAdjust="0"/>
  </p:normalViewPr>
  <p:slideViewPr>
    <p:cSldViewPr snapToGrid="0">
      <p:cViewPr>
        <p:scale>
          <a:sx n="50" d="100"/>
          <a:sy n="50" d="100"/>
        </p:scale>
        <p:origin x="149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5F55D-2175-4EB9-9661-B26F4CB8A18F}" type="datetimeFigureOut">
              <a:rPr lang="en-NZ" smtClean="0"/>
              <a:t>8/12/2023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22C05-F1F3-4F19-B0CD-835F366EC73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9737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022C05-F1F3-4F19-B0CD-835F366EC73C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36032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87EE6-F9B5-99BF-7189-947607429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9AB56D-E334-E044-6527-B43DBA47D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760DD-D432-CAC6-23DB-BCB7F1E09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3F227-5993-458F-A6DC-443288856ED1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89EA7-9E5E-05FD-712B-88DDB3102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BF11A-45E4-E6A3-A1CA-B276081EF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5801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A863F-6042-C641-8DEB-0AC6CA061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18179-7C7C-C172-2955-E778D0B0A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79E01-B1A4-9580-6A07-415C504B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83EF-4D17-4790-B35D-6B2738DD387C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2A8BD-395C-08CB-C300-B7B73825E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A1191-6D6B-C635-6E9D-D037D749D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717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E89A8A-BF9E-0BE1-0780-B18BBC1C7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68E2F7-18C3-BC41-8569-E2416D711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4A7F-78D7-9DBC-E709-BF0103E52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BBAA-6710-4E49-8516-67B32A3FA601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EEED0-FBF3-58B2-19CC-2A6B89D9B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F08BC-ECF9-9CAB-6D69-99F78319E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0788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90E6-089F-6CA0-5B8E-62F34160F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A28F6-B2DF-4FE0-BBF4-8970FC610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636E9-9B7F-5195-B23D-3F0E6EC1E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50622-41CA-45F2-872B-994AC202E539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8C6C1-58CE-ADA6-8ED9-B94E97AF7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E9390-8124-46BE-CE33-284EEBB7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9661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620FC-E788-2C7A-C749-6090F9430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12F5D-DB66-B52A-3237-CDF570870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07D6F-C9C5-2D8C-E982-77B83088F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540-9918-4FD7-A2AE-7D1E781CF6C8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045B9-BE5E-10CB-EC59-A5C40F8E1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0248A-294E-481D-B935-F0D6BB935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138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AA43A-B28B-C4F7-EF88-3FF56CE0A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CBDD5-0D15-677D-3E30-C1EA69F93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26976-E8FD-BB95-6983-F667311120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3D844-A96B-B959-7ECC-7CB282EE7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9A3F-110D-4933-878B-602477DF26A8}" type="datetime1">
              <a:rPr lang="en-NZ" smtClean="0"/>
              <a:t>8/12/2023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C7FBF-A36A-2035-652B-559CFBC3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A5D8B-499D-E1CC-7954-B75185C0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9126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9DEDC-0640-4113-A32B-C069A4BFF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179EF-F572-C8EA-AFE1-6D1D26E1F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61ABC3-3718-9707-E842-4E3198064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D4591-A32A-5BD3-3AA4-97F812E4B2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CAFC4A-01F0-73D2-A254-A70C586D4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A67EA3-D45A-4CA3-78CB-346158734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B70D-3D57-49FB-9830-716119D8E88F}" type="datetime1">
              <a:rPr lang="en-NZ" smtClean="0"/>
              <a:t>8/12/2023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35F8A5-5C9F-0F94-1830-149713E05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C7DE90-13A0-3875-2C7B-C4587285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222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E3902-D368-C34F-82E5-6704E158B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8B56B3-D3D3-39ED-20D8-D4C4DE5E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AB0-59BF-403C-B55E-6B0F4CCE0249}" type="datetime1">
              <a:rPr lang="en-NZ" smtClean="0"/>
              <a:t>8/12/2023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EAA7F9-2170-0093-0C79-7A1B11673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16314E-EBA9-1CFE-1059-D91053FCF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440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8AED4D-0D46-C4FF-3419-EA540E809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3F2D6-ED93-4574-9E54-F487A439D7D6}" type="datetime1">
              <a:rPr lang="en-NZ" smtClean="0"/>
              <a:t>8/12/2023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298997-7B29-6A5A-6E8C-1523E4BF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F946C-352B-5F47-DDB4-A10C2FDA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675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BE294-DC3B-6720-0927-856BFD87B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32204-BD6F-BAE2-A3EB-01AE42930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10CE48-4E4D-16B6-DE0A-0E0CD131E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D8791-1307-1D64-4137-55D366381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1FAB-7216-44AC-820E-FE4B4F1344A5}" type="datetime1">
              <a:rPr lang="en-NZ" smtClean="0"/>
              <a:t>8/12/2023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15B881-7BA0-4ABD-D901-044085FA3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D4CBE-5447-9B9A-883A-ACE759AFA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9391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88BDA-31F0-02CD-951B-95653C81F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81A0F7-B2A9-456A-0573-6C0092078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7A62B-6541-2DA9-C2C7-F6A570959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6F453-E062-E4DC-84C3-3B715C14D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B32E-62A4-4306-BBEF-890B3156FD85}" type="datetime1">
              <a:rPr lang="en-NZ" smtClean="0"/>
              <a:t>8/12/2023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D56532-3036-F056-C5FC-72FFA7982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8A62B-E7EC-3D49-E9A8-716950058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81788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132230-C6BA-3168-3F24-39C3B07E5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A80EF-0816-76BF-89D0-ACAAD6325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F2B7D-0F71-6C27-24B9-8881E6F1E0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FDE92-E679-4199-AC6E-1A1CA2D0B08E}" type="datetime1">
              <a:rPr lang="en-NZ" smtClean="0"/>
              <a:t>8/12/2023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8C85B-F272-B9E9-7C84-A90EB56E10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F1139-AB2F-23C5-EF30-1CBC6CC63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58418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AC3E1-2F1B-45F0-DEDF-C5F334931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4720" y="1364899"/>
            <a:ext cx="10017760" cy="2387600"/>
          </a:xfrm>
        </p:spPr>
        <p:txBody>
          <a:bodyPr>
            <a:normAutofit fontScale="90000"/>
          </a:bodyPr>
          <a:lstStyle/>
          <a:p>
            <a:r>
              <a:rPr lang="en-NZ" dirty="0">
                <a:latin typeface="+mn-lt"/>
                <a:cs typeface="Arial" panose="020B0604020202020204" pitchFamily="34" charset="0"/>
              </a:rPr>
              <a:t>AI 10 – Fixed, Mobile and IMT Issues; Issue 5 – </a:t>
            </a:r>
            <a:r>
              <a:rPr lang="en-NZ" b="1" dirty="0">
                <a:latin typeface="+mn-lt"/>
                <a:cs typeface="Arial" panose="020B0604020202020204" pitchFamily="34" charset="0"/>
              </a:rPr>
              <a:t>Future Candidate IMT Bands from 3 – 15 GHz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A9CF3-7800-BB8E-2468-062274597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594739"/>
            <a:ext cx="9144000" cy="1655762"/>
          </a:xfrm>
        </p:spPr>
        <p:txBody>
          <a:bodyPr/>
          <a:lstStyle/>
          <a:p>
            <a:r>
              <a:rPr lang="en-NZ" dirty="0"/>
              <a:t>APT Coordination Meeting at WRC-23, Dubai, UAE </a:t>
            </a:r>
          </a:p>
          <a:p>
            <a:r>
              <a:rPr lang="en-NZ" dirty="0"/>
              <a:t>December 2023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B4E6A-9407-8FA2-D2C5-A994E240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551E-D430-4AA1-9CB9-1D772E784460}" type="datetime1">
              <a:rPr lang="en-NZ" smtClean="0"/>
              <a:t>8/12/2023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CCD39-92B3-B5B5-5B40-598E7FF5B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15CE2-4B17-57D8-AC39-C896F834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1</a:t>
            </a:fld>
            <a:endParaRPr lang="en-NZ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47AEE6C-F1D7-D972-CCCA-178233DE16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916"/>
          <a:stretch/>
        </p:blipFill>
        <p:spPr>
          <a:xfrm>
            <a:off x="10789920" y="136525"/>
            <a:ext cx="1322189" cy="13138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AB694C3-F556-D495-AF27-200B04E53C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331" y="61179"/>
            <a:ext cx="1073167" cy="125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958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7A6E038-BF1F-A9C8-ED5E-8184A498FFAC}"/>
              </a:ext>
            </a:extLst>
          </p:cNvPr>
          <p:cNvGraphicFramePr>
            <a:graphicFrameLocks noGrp="1"/>
          </p:cNvGraphicFramePr>
          <p:nvPr/>
        </p:nvGraphicFramePr>
        <p:xfrm>
          <a:off x="513080" y="1214755"/>
          <a:ext cx="11165840" cy="4801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5730">
                  <a:extLst>
                    <a:ext uri="{9D8B030D-6E8A-4147-A177-3AD203B41FA5}">
                      <a16:colId xmlns:a16="http://schemas.microsoft.com/office/drawing/2014/main" val="2470401266"/>
                    </a:ext>
                  </a:extLst>
                </a:gridCol>
                <a:gridCol w="4817110">
                  <a:extLst>
                    <a:ext uri="{9D8B030D-6E8A-4147-A177-3AD203B41FA5}">
                      <a16:colId xmlns:a16="http://schemas.microsoft.com/office/drawing/2014/main" val="1131575627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66035327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From Section 6 of APG 23-6 OUT-52 (Rev.1) for Consideration at WRC-23 APG Coordination Meeting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195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Frequency band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Notes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400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3 300 – 3 600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Amend footnote in Region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70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3 600 – 3 700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Region 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386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4 400 – 4 800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913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Region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057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7 125 – 8 500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300127"/>
                  </a:ext>
                </a:extLst>
              </a:tr>
              <a:tr h="67183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8 500 – 10 000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Some of which may require additional allocations to the mobile service on a primary basis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46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10.5 – 10.68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73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12.75 – 13.25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009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13.25 – 14.3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14.5 – 15.35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93036"/>
                  </a:ext>
                </a:extLst>
              </a:tr>
            </a:tbl>
          </a:graphicData>
        </a:graphic>
      </p:graphicFrame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B72B851-7461-D954-0FE5-0134C985E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0F25-9412-4731-9F8D-4D5A5426F792}" type="datetime1">
              <a:rPr lang="en-NZ" smtClean="0"/>
              <a:t>8/12/2023</a:t>
            </a:fld>
            <a:endParaRPr lang="en-NZ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2F0F61-E926-B96D-0A43-EE0C78E3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A947694-BE39-C9D0-D565-E7A0FD55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2</a:t>
            </a:fld>
            <a:endParaRPr lang="en-N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60C3A6-5A2C-2825-E5FC-A403EA375476}"/>
              </a:ext>
            </a:extLst>
          </p:cNvPr>
          <p:cNvSpPr txBox="1"/>
          <p:nvPr/>
        </p:nvSpPr>
        <p:spPr>
          <a:xfrm>
            <a:off x="2814320" y="185420"/>
            <a:ext cx="6563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5400" b="1" dirty="0"/>
              <a:t>APT View </a:t>
            </a:r>
            <a:r>
              <a:rPr lang="en-NZ" sz="5400" dirty="0"/>
              <a:t>at APG 23-6</a:t>
            </a:r>
          </a:p>
        </p:txBody>
      </p:sp>
    </p:spTree>
    <p:extLst>
      <p:ext uri="{BB962C8B-B14F-4D97-AF65-F5344CB8AC3E}">
        <p14:creationId xmlns:p14="http://schemas.microsoft.com/office/powerpoint/2010/main" val="3969551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7A6E038-BF1F-A9C8-ED5E-8184A498F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827943"/>
              </p:ext>
            </p:extLst>
          </p:nvPr>
        </p:nvGraphicFramePr>
        <p:xfrm>
          <a:off x="538480" y="801517"/>
          <a:ext cx="11165840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5730">
                  <a:extLst>
                    <a:ext uri="{9D8B030D-6E8A-4147-A177-3AD203B41FA5}">
                      <a16:colId xmlns:a16="http://schemas.microsoft.com/office/drawing/2014/main" val="2470401266"/>
                    </a:ext>
                  </a:extLst>
                </a:gridCol>
                <a:gridCol w="4817110">
                  <a:extLst>
                    <a:ext uri="{9D8B030D-6E8A-4147-A177-3AD203B41FA5}">
                      <a16:colId xmlns:a16="http://schemas.microsoft.com/office/drawing/2014/main" val="1131575627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66035327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Modified from Section 6 of APG 23-6 OUT-52 (Rev.1) @ WRC-23 APG Coordination Meeting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195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Frequency band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Notes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400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3 300 – 3 600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Amend footnote in Region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70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3 600 – 3 700 MHz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Region 3</a:t>
                      </a:r>
                    </a:p>
                    <a:p>
                      <a:pPr algn="ctr"/>
                      <a:r>
                        <a:rPr lang="en-NZ" b="1" dirty="0"/>
                        <a:t>Oppose: </a:t>
                      </a:r>
                      <a:r>
                        <a:rPr lang="en-NZ" dirty="0"/>
                        <a:t>CHN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386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4 400 – 4 800 MHz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See next slide for views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913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6 425 – 7 025 MHz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Region 3; See next slide for views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057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7 125 – 8 500 MHz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See next slide for views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300127"/>
                  </a:ext>
                </a:extLst>
              </a:tr>
              <a:tr h="67183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200" dirty="0"/>
                        <a:t>(Removal of: Portions of 8 500 – 10 000 MHz)</a:t>
                      </a:r>
                    </a:p>
                    <a:p>
                      <a:pPr algn="ctr"/>
                      <a:r>
                        <a:rPr lang="en-NZ" b="0" dirty="0"/>
                        <a:t>9 800 – 10 000 MHz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b="1" dirty="0"/>
                        <a:t>Oppose: </a:t>
                      </a:r>
                      <a:r>
                        <a:rPr lang="en-NZ" dirty="0"/>
                        <a:t>CHN, AUS, IRN, THA, IRN (8.5 – 10.0 GHz)</a:t>
                      </a:r>
                    </a:p>
                    <a:p>
                      <a:pPr algn="ctr"/>
                      <a:r>
                        <a:rPr lang="en-NZ" b="1" dirty="0"/>
                        <a:t>Support: </a:t>
                      </a:r>
                      <a:r>
                        <a:rPr lang="en-NZ" dirty="0"/>
                        <a:t>IND (9.8 – 10.0 GHz)</a:t>
                      </a:r>
                    </a:p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46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7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10.5 – 10.68 GHz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b="1" dirty="0"/>
                        <a:t>Support: </a:t>
                      </a:r>
                      <a:r>
                        <a:rPr lang="en-NZ" dirty="0"/>
                        <a:t>IND: till 10.7 GHz</a:t>
                      </a:r>
                    </a:p>
                    <a:p>
                      <a:pPr algn="ctr"/>
                      <a:r>
                        <a:rPr lang="en-NZ" b="1" dirty="0"/>
                        <a:t>Oppose: </a:t>
                      </a:r>
                      <a:r>
                        <a:rPr lang="en-NZ" dirty="0"/>
                        <a:t>AUS, CHN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73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8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12.75 – 13.25 GHz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b="1" dirty="0"/>
                        <a:t>Support: </a:t>
                      </a:r>
                      <a:r>
                        <a:rPr lang="en-NZ" dirty="0"/>
                        <a:t>KOR, J; </a:t>
                      </a:r>
                      <a:r>
                        <a:rPr lang="en-NZ" b="1" dirty="0"/>
                        <a:t>Oppose: </a:t>
                      </a:r>
                      <a:r>
                        <a:rPr lang="en-NZ" dirty="0"/>
                        <a:t>IRN, PNG, CHN, INS,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009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9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13.25 – 14.3 GHz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b="1" dirty="0"/>
                        <a:t>Oppose: </a:t>
                      </a:r>
                      <a:r>
                        <a:rPr lang="en-NZ" dirty="0"/>
                        <a:t>PNG, AUS, CHN, J (13.75 – 14.3 GHz)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14.5 – 15.35 GHz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b="1" dirty="0"/>
                        <a:t>Oppose:  </a:t>
                      </a:r>
                      <a:r>
                        <a:rPr lang="en-NZ" dirty="0"/>
                        <a:t>INS, PNG: 14.5 – 14.8 GHz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93036"/>
                  </a:ext>
                </a:extLst>
              </a:tr>
            </a:tbl>
          </a:graphicData>
        </a:graphic>
      </p:graphicFrame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B72B851-7461-D954-0FE5-0134C985E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0F25-9412-4731-9F8D-4D5A5426F792}" type="datetime1">
              <a:rPr lang="en-NZ" smtClean="0"/>
              <a:t>8/12/2023</a:t>
            </a:fld>
            <a:endParaRPr lang="en-NZ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2F0F61-E926-B96D-0A43-EE0C78E3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A947694-BE39-C9D0-D565-E7A0FD55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3</a:t>
            </a:fld>
            <a:endParaRPr lang="en-N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60C3A6-5A2C-2825-E5FC-A403EA375476}"/>
              </a:ext>
            </a:extLst>
          </p:cNvPr>
          <p:cNvSpPr txBox="1"/>
          <p:nvPr/>
        </p:nvSpPr>
        <p:spPr>
          <a:xfrm>
            <a:off x="-462280" y="63500"/>
            <a:ext cx="137591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dirty="0"/>
              <a:t>APT View from APG 23-6 </a:t>
            </a:r>
            <a:r>
              <a:rPr lang="en-NZ" sz="4400" b="1" dirty="0"/>
              <a:t>Modified @ WRC-23</a:t>
            </a:r>
          </a:p>
        </p:txBody>
      </p:sp>
    </p:spTree>
    <p:extLst>
      <p:ext uri="{BB962C8B-B14F-4D97-AF65-F5344CB8AC3E}">
        <p14:creationId xmlns:p14="http://schemas.microsoft.com/office/powerpoint/2010/main" val="2638208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16DB0-DE03-AFAF-DBCD-36BD5D44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94157" y="6395580"/>
            <a:ext cx="2743200" cy="365125"/>
          </a:xfrm>
        </p:spPr>
        <p:txBody>
          <a:bodyPr/>
          <a:lstStyle/>
          <a:p>
            <a:fld id="{58C50622-41CA-45F2-872B-994AC202E539}" type="datetime1">
              <a:rPr lang="en-NZ" smtClean="0"/>
              <a:t>8/12/2023</a:t>
            </a:fld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7C48C-AF7E-0FE8-D466-4B87BBE7F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94713" y="6415835"/>
            <a:ext cx="2743200" cy="365125"/>
          </a:xfrm>
        </p:spPr>
        <p:txBody>
          <a:bodyPr/>
          <a:lstStyle/>
          <a:p>
            <a:fld id="{CE2905F6-FD4A-471D-97E7-290555939CF5}" type="slidenum">
              <a:rPr lang="en-NZ" smtClean="0"/>
              <a:t>4</a:t>
            </a:fld>
            <a:endParaRPr lang="en-NZ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8084D7E-176F-86BA-B1A6-2326848E06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424814"/>
              </p:ext>
            </p:extLst>
          </p:nvPr>
        </p:nvGraphicFramePr>
        <p:xfrm>
          <a:off x="85540" y="129475"/>
          <a:ext cx="11952373" cy="587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938">
                  <a:extLst>
                    <a:ext uri="{9D8B030D-6E8A-4147-A177-3AD203B41FA5}">
                      <a16:colId xmlns:a16="http://schemas.microsoft.com/office/drawing/2014/main" val="2470401266"/>
                    </a:ext>
                  </a:extLst>
                </a:gridCol>
                <a:gridCol w="2223184">
                  <a:extLst>
                    <a:ext uri="{9D8B030D-6E8A-4147-A177-3AD203B41FA5}">
                      <a16:colId xmlns:a16="http://schemas.microsoft.com/office/drawing/2014/main" val="1131575627"/>
                    </a:ext>
                  </a:extLst>
                </a:gridCol>
                <a:gridCol w="3046811">
                  <a:extLst>
                    <a:ext uri="{9D8B030D-6E8A-4147-A177-3AD203B41FA5}">
                      <a16:colId xmlns:a16="http://schemas.microsoft.com/office/drawing/2014/main" val="266035327"/>
                    </a:ext>
                  </a:extLst>
                </a:gridCol>
                <a:gridCol w="2957220">
                  <a:extLst>
                    <a:ext uri="{9D8B030D-6E8A-4147-A177-3AD203B41FA5}">
                      <a16:colId xmlns:a16="http://schemas.microsoft.com/office/drawing/2014/main" val="1516033580"/>
                    </a:ext>
                  </a:extLst>
                </a:gridCol>
                <a:gridCol w="2957220">
                  <a:extLst>
                    <a:ext uri="{9D8B030D-6E8A-4147-A177-3AD203B41FA5}">
                      <a16:colId xmlns:a16="http://schemas.microsoft.com/office/drawing/2014/main" val="4234121063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APT Views on Common Position Contributions Received @ WRC-23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N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195013"/>
                  </a:ext>
                </a:extLst>
              </a:tr>
              <a:tr h="198120">
                <a:tc rowSpan="2"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#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Frequency band 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Notes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NZ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400352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Oppose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173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3 100 – 3 300 MHz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VTN,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IRN, CHN,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670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7 125 – 8 500 MHz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VTN, IND, THA, KOR</a:t>
                      </a:r>
                    </a:p>
                    <a:p>
                      <a:pPr algn="l"/>
                      <a:endParaRPr lang="en-N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CHN, IRN, INS, AUS (7 250 – 7 750 MHz and 7 900 – 8 400 MHz)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386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14.5 – 15.35 GHz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VTN, IND, J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CHN, INS,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913852"/>
                  </a:ext>
                </a:extLst>
              </a:tr>
              <a:tr h="274385"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6 425 – 7 025 MHz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CHN, THA, LAO, IND, INS, CAM, PHI, IRN,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i="1" dirty="0"/>
                        <a:t>Note: </a:t>
                      </a:r>
                      <a:r>
                        <a:rPr lang="en-NZ" sz="1600" dirty="0"/>
                        <a:t>This band is not part of any ITU Regions common proposals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SMO,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029000"/>
                  </a:ext>
                </a:extLst>
              </a:tr>
              <a:tr h="201247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4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4 400 – 4 800 MHz 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KOR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CHN (4 500 – 4 800 MHz), IRN, SMO, 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057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10.0 – 10.5 GHz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IND, AUS (10.45 – 10.5 GHz)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300127"/>
                  </a:ext>
                </a:extLst>
              </a:tr>
              <a:tr h="281545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14.8 – 15.35 GHz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J, KOR, THA,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CHN,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46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3 800 – 4 200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IRN, CHN, PNG, SMO, INS,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73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7.125 – 15.35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J, KOR (12.75 – 13.25 GHz)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IRN, CHN,INS: More focused range desired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dirty="0"/>
                        <a:t>PNG, SMO (10.7 – 14.8 GHz), IRN, CHN,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00922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4A29D21-3183-BBA7-8BC5-5435A576E3AC}"/>
              </a:ext>
            </a:extLst>
          </p:cNvPr>
          <p:cNvSpPr txBox="1"/>
          <p:nvPr/>
        </p:nvSpPr>
        <p:spPr>
          <a:xfrm>
            <a:off x="85540" y="6114374"/>
            <a:ext cx="3315728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NZ" sz="1800" b="1" dirty="0"/>
              <a:t>CITEL Common Proposal </a:t>
            </a:r>
          </a:p>
          <a:p>
            <a:pPr algn="ctr"/>
            <a:r>
              <a:rPr lang="en-NZ" sz="1800" b="0" dirty="0"/>
              <a:t>in WRC-23 44 A27-A12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3D3493-83FB-1430-CB1C-3FE5577BB129}"/>
              </a:ext>
            </a:extLst>
          </p:cNvPr>
          <p:cNvSpPr txBox="1"/>
          <p:nvPr/>
        </p:nvSpPr>
        <p:spPr>
          <a:xfrm>
            <a:off x="3459650" y="6114373"/>
            <a:ext cx="245487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RCC Common Proposal </a:t>
            </a:r>
          </a:p>
          <a:p>
            <a:r>
              <a:rPr lang="en-US" dirty="0"/>
              <a:t>in WRC-23 44 A27-A12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F3E190-468B-04A3-F727-0F54BAED5756}"/>
              </a:ext>
            </a:extLst>
          </p:cNvPr>
          <p:cNvSpPr txBox="1"/>
          <p:nvPr/>
        </p:nvSpPr>
        <p:spPr>
          <a:xfrm>
            <a:off x="5972906" y="6105640"/>
            <a:ext cx="372761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NZ" sz="1800" b="1" dirty="0"/>
              <a:t>ASMG Common Proposal</a:t>
            </a:r>
          </a:p>
          <a:p>
            <a:pPr algn="ctr"/>
            <a:r>
              <a:rPr lang="en-NZ" sz="1800" b="0" dirty="0"/>
              <a:t>in WRC-23 100 A27-A1 and A27-A2  </a:t>
            </a:r>
          </a:p>
        </p:txBody>
      </p:sp>
    </p:spTree>
    <p:extLst>
      <p:ext uri="{BB962C8B-B14F-4D97-AF65-F5344CB8AC3E}">
        <p14:creationId xmlns:p14="http://schemas.microsoft.com/office/powerpoint/2010/main" val="48551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D86EE-3E92-CA78-56D3-D22498D015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2"/>
            <a:ext cx="2743200" cy="365125"/>
          </a:xfrm>
        </p:spPr>
        <p:txBody>
          <a:bodyPr/>
          <a:lstStyle/>
          <a:p>
            <a:fld id="{58C50622-41CA-45F2-872B-994AC202E539}" type="datetime1">
              <a:rPr lang="en-NZ" smtClean="0"/>
              <a:t>8/12/2023</a:t>
            </a:fld>
            <a:endParaRPr lang="en-N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1B719-6093-0C0D-7688-78E16292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55422"/>
            <a:ext cx="4114800" cy="365125"/>
          </a:xfrm>
        </p:spPr>
        <p:txBody>
          <a:bodyPr/>
          <a:lstStyle/>
          <a:p>
            <a:r>
              <a:rPr lang="en-US" dirty="0"/>
              <a:t>AI 10 - Fixed Mobile and IMT Issues - Issue 5 </a:t>
            </a:r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3EDDF-A8C4-4AFE-E4C8-22A091178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2200" y="6555422"/>
            <a:ext cx="2743200" cy="365125"/>
          </a:xfrm>
        </p:spPr>
        <p:txBody>
          <a:bodyPr/>
          <a:lstStyle/>
          <a:p>
            <a:fld id="{CE2905F6-FD4A-471D-97E7-290555939CF5}" type="slidenum">
              <a:rPr lang="en-NZ" smtClean="0"/>
              <a:t>5</a:t>
            </a:fld>
            <a:endParaRPr lang="en-NZ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EBB86DB-1180-C91F-8D81-03E9EC267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71356"/>
              </p:ext>
            </p:extLst>
          </p:nvPr>
        </p:nvGraphicFramePr>
        <p:xfrm>
          <a:off x="508000" y="91440"/>
          <a:ext cx="1113536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2160">
                  <a:extLst>
                    <a:ext uri="{9D8B030D-6E8A-4147-A177-3AD203B41FA5}">
                      <a16:colId xmlns:a16="http://schemas.microsoft.com/office/drawing/2014/main" val="250145862"/>
                    </a:ext>
                  </a:extLst>
                </a:gridCol>
                <a:gridCol w="4307839">
                  <a:extLst>
                    <a:ext uri="{9D8B030D-6E8A-4147-A177-3AD203B41FA5}">
                      <a16:colId xmlns:a16="http://schemas.microsoft.com/office/drawing/2014/main" val="4056743160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2681706543"/>
                    </a:ext>
                  </a:extLst>
                </a:gridCol>
                <a:gridCol w="2753361">
                  <a:extLst>
                    <a:ext uri="{9D8B030D-6E8A-4147-A177-3AD203B41FA5}">
                      <a16:colId xmlns:a16="http://schemas.microsoft.com/office/drawing/2014/main" val="7984614"/>
                    </a:ext>
                  </a:extLst>
                </a:gridCol>
              </a:tblGrid>
              <a:tr h="289533"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Input/Country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Frequency Band(s) Proposed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948039"/>
                  </a:ext>
                </a:extLst>
              </a:tr>
              <a:tr h="288373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99 A27-A2/J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12.75 – 12.95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609499"/>
                  </a:ext>
                </a:extLst>
              </a:tr>
              <a:tr h="288373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WRC-23 111 A27/CHN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For Region 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048609"/>
                  </a:ext>
                </a:extLst>
              </a:tr>
              <a:tr h="288373">
                <a:tc rowSpan="4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3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WRC-23 127 A27/MEX</a:t>
                      </a:r>
                      <a:endParaRPr lang="en-N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4 800 – 4 900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822569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For Region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394689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7 025 – 7 125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471160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10.5 – 10.68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06413"/>
                  </a:ext>
                </a:extLst>
              </a:tr>
              <a:tr h="288373">
                <a:tc rowSpan="2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WRC-23 142 A27/USA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3 100 – 3 300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498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 – 13.25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200722"/>
                  </a:ext>
                </a:extLst>
              </a:tr>
              <a:tr h="288373">
                <a:tc rowSpan="4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5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WRC-23 157 A27-A2/IND</a:t>
                      </a:r>
                      <a:endParaRPr lang="en-N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7 125 – 7 750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41135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9 800 – 10 000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99933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10.5 – 10.7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570167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14.5 – 15.35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046812"/>
                  </a:ext>
                </a:extLst>
              </a:tr>
              <a:tr h="288373">
                <a:tc rowSpan="5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6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WRC-23 122/LAO/VTN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Portions of 7 125 – 8 500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505690"/>
                  </a:ext>
                </a:extLst>
              </a:tr>
              <a:tr h="692096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Portions of 8 500 – 10 000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Some of which may require additional allocations to the mobile service on a primary basis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206882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12.75 – 13.25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338120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13.25 – 14.3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17092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14.5 – 15.35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82981"/>
                  </a:ext>
                </a:extLst>
              </a:tr>
              <a:tr h="490235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WRC-23 180 BRM/PNG/SLM/SMO/TON/VUT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Do not support a new AI. Strongly oppose 10.7 – 14.8 GHz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384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115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871</Words>
  <Application>Microsoft Office PowerPoint</Application>
  <PresentationFormat>Widescreen</PresentationFormat>
  <Paragraphs>194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AI 10 – Fixed, Mobile and IMT Issues; Issue 5 – Future Candidate IMT Bands from 3 – 15 GHz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10 – Fixed, Mobile and IMT Issues; Issue 5 – Future IMT Bands from 3 – 15 GHz</dc:title>
  <dc:creator>Harsh Tataria</dc:creator>
  <cp:lastModifiedBy>Harsh Tataria</cp:lastModifiedBy>
  <cp:revision>33</cp:revision>
  <dcterms:created xsi:type="dcterms:W3CDTF">2023-11-26T10:13:18Z</dcterms:created>
  <dcterms:modified xsi:type="dcterms:W3CDTF">2023-12-08T05:42:53Z</dcterms:modified>
</cp:coreProperties>
</file>